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60" r:id="rId5"/>
    <p:sldId id="271" r:id="rId6"/>
    <p:sldId id="258" r:id="rId7"/>
    <p:sldId id="263" r:id="rId8"/>
    <p:sldId id="264" r:id="rId9"/>
    <p:sldId id="262" r:id="rId10"/>
    <p:sldId id="267" r:id="rId11"/>
    <p:sldId id="268" r:id="rId12"/>
    <p:sldId id="265" r:id="rId13"/>
    <p:sldId id="25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96" d="100"/>
          <a:sy n="96" d="100"/>
        </p:scale>
        <p:origin x="-2064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hine\rodriguee$\NonParametricStat\Project\Project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hine\rodriguee$\NonParametricStat\Project\Project.xlsm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hine\rodriguee$\NonParametricStat\Project\WHARTONvSALEPRICE.csv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rhine\rodriguee$\NonParametricStat\Project\Project.xlsm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rhine\rodriguee$\NonParametricStat\Project\Project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rhine\rodriguee$\NonParametricStat\Project\Project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Per Capita Income Vs Percentage</a:t>
            </a:r>
            <a:r>
              <a:rPr lang="en-US" baseline="0"/>
              <a:t> of </a:t>
            </a:r>
            <a:r>
              <a:rPr lang="en-US"/>
              <a:t>College Graduates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0196869496116522E-2"/>
          <c:y val="8.1285104562447155E-2"/>
          <c:w val="0.88805940246771564"/>
          <c:h val="0.88407286754306535"/>
        </c:manualLayout>
      </c:layout>
      <c:scatterChart>
        <c:scatterStyle val="lineMarker"/>
        <c:varyColors val="0"/>
        <c:ser>
          <c:idx val="0"/>
          <c:order val="0"/>
          <c:tx>
            <c:strRef>
              <c:f>[1]MoreIncomeVsBach!$O$1</c:f>
              <c:strCache>
                <c:ptCount val="1"/>
                <c:pt idx="0">
                  <c:v>CapitaIncome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Atlanta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Austin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Baltimore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Boston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Chesapeake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Chicago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Cincinnati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Cleveland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Columbus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Dallas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Denver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Houston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Indianapolis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Kansas City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Lincoln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/>
                      <a:t>Los Angeles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/>
                      <a:t>Madison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/>
                      <a:t>Miami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/>
                      <a:t>Milwaukee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/>
                      <a:t>Minneapolis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/>
                      <a:t>Nashville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en-US"/>
                      <a:t>New York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tx>
                <c:rich>
                  <a:bodyPr/>
                  <a:lstStyle/>
                  <a:p>
                    <a:r>
                      <a:rPr lang="en-US"/>
                      <a:t>Oakland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/>
                      <a:t>Oklahoma City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tx>
                <c:rich>
                  <a:bodyPr/>
                  <a:lstStyle/>
                  <a:p>
                    <a:r>
                      <a:rPr lang="en-US"/>
                      <a:t>Omaha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/>
                      <a:t>Philadelphia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/>
              <c:tx>
                <c:rich>
                  <a:bodyPr/>
                  <a:lstStyle/>
                  <a:p>
                    <a:r>
                      <a:rPr lang="en-US"/>
                      <a:t>Phoenix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/>
              <c:tx>
                <c:rich>
                  <a:bodyPr/>
                  <a:lstStyle/>
                  <a:p>
                    <a:r>
                      <a:rPr lang="en-US"/>
                      <a:t>Pittsburgh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/>
              <c:tx>
                <c:rich>
                  <a:bodyPr/>
                  <a:lstStyle/>
                  <a:p>
                    <a:r>
                      <a:rPr lang="en-US"/>
                      <a:t>Portland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layout/>
              <c:tx>
                <c:rich>
                  <a:bodyPr/>
                  <a:lstStyle/>
                  <a:p>
                    <a:r>
                      <a:rPr lang="en-US"/>
                      <a:t>Providence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/>
                      <a:t>Raleigh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tx>
                <c:rich>
                  <a:bodyPr/>
                  <a:lstStyle/>
                  <a:p>
                    <a:r>
                      <a:rPr lang="en-US"/>
                      <a:t>Reno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layout/>
              <c:tx>
                <c:rich>
                  <a:bodyPr/>
                  <a:lstStyle/>
                  <a:p>
                    <a:r>
                      <a:rPr lang="en-US"/>
                      <a:t>Rochester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3"/>
              <c:layout/>
              <c:tx>
                <c:rich>
                  <a:bodyPr/>
                  <a:lstStyle/>
                  <a:p>
                    <a:r>
                      <a:rPr lang="en-US"/>
                      <a:t>San Antonio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4"/>
              <c:layout/>
              <c:tx>
                <c:rich>
                  <a:bodyPr/>
                  <a:lstStyle/>
                  <a:p>
                    <a:r>
                      <a:rPr lang="en-US"/>
                      <a:t>San Diego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tx>
                <c:rich>
                  <a:bodyPr/>
                  <a:lstStyle/>
                  <a:p>
                    <a:r>
                      <a:rPr lang="en-US"/>
                      <a:t>San Francisco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layout/>
              <c:tx>
                <c:rich>
                  <a:bodyPr/>
                  <a:lstStyle/>
                  <a:p>
                    <a:r>
                      <a:rPr lang="en-US"/>
                      <a:t>San Jose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layout>
                <c:manualLayout>
                  <c:x val="-1.8280492932772226E-2"/>
                  <c:y val="2.10727969348659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Seattle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"/>
              <c:layout/>
              <c:tx>
                <c:rich>
                  <a:bodyPr/>
                  <a:lstStyle/>
                  <a:p>
                    <a:r>
                      <a:rPr lang="en-US"/>
                      <a:t>St. Louis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layout/>
              <c:tx>
                <c:rich>
                  <a:bodyPr/>
                  <a:lstStyle/>
                  <a:p>
                    <a:r>
                      <a:rPr lang="en-US"/>
                      <a:t>St. Paul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0"/>
              <c:layout/>
              <c:tx>
                <c:rich>
                  <a:bodyPr/>
                  <a:lstStyle/>
                  <a:p>
                    <a:r>
                      <a:rPr lang="en-US"/>
                      <a:t>Tampa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tx>
                <c:rich>
                  <a:bodyPr/>
                  <a:lstStyle/>
                  <a:p>
                    <a:r>
                      <a:rPr lang="en-US"/>
                      <a:t>Tulsa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/>
                      <a:t>Virginia Beach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layout/>
              <c:tx>
                <c:rich>
                  <a:bodyPr/>
                  <a:lstStyle/>
                  <a:p>
                    <a:r>
                      <a:rPr lang="en-US"/>
                      <a:t>Washington DC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[1]MoreIncomeVsBach!$E$2:$E$45</c:f>
              <c:numCache>
                <c:formatCode>General</c:formatCode>
                <c:ptCount val="44"/>
                <c:pt idx="0">
                  <c:v>44.1</c:v>
                </c:pt>
                <c:pt idx="1">
                  <c:v>42.1</c:v>
                </c:pt>
                <c:pt idx="2">
                  <c:v>24.7</c:v>
                </c:pt>
                <c:pt idx="3">
                  <c:v>46.6</c:v>
                </c:pt>
                <c:pt idx="5">
                  <c:v>32.200000000000003</c:v>
                </c:pt>
                <c:pt idx="6">
                  <c:v>30.1</c:v>
                </c:pt>
                <c:pt idx="7">
                  <c:v>13.3</c:v>
                </c:pt>
                <c:pt idx="8">
                  <c:v>32.300000000000004</c:v>
                </c:pt>
                <c:pt idx="9">
                  <c:v>26.5</c:v>
                </c:pt>
                <c:pt idx="10">
                  <c:v>34.5</c:v>
                </c:pt>
                <c:pt idx="11">
                  <c:v>28.4</c:v>
                </c:pt>
                <c:pt idx="12">
                  <c:v>28.1</c:v>
                </c:pt>
                <c:pt idx="13">
                  <c:v>25.9</c:v>
                </c:pt>
                <c:pt idx="15">
                  <c:v>27.8</c:v>
                </c:pt>
                <c:pt idx="16">
                  <c:v>49.4</c:v>
                </c:pt>
                <c:pt idx="17">
                  <c:v>25.9</c:v>
                </c:pt>
                <c:pt idx="18">
                  <c:v>21.8</c:v>
                </c:pt>
                <c:pt idx="19">
                  <c:v>41.5</c:v>
                </c:pt>
                <c:pt idx="20">
                  <c:v>31.6</c:v>
                </c:pt>
                <c:pt idx="21">
                  <c:v>32.1</c:v>
                </c:pt>
                <c:pt idx="23">
                  <c:v>25.8</c:v>
                </c:pt>
                <c:pt idx="25">
                  <c:v>21</c:v>
                </c:pt>
                <c:pt idx="26">
                  <c:v>26.6</c:v>
                </c:pt>
                <c:pt idx="27">
                  <c:v>34.200000000000003</c:v>
                </c:pt>
                <c:pt idx="28">
                  <c:v>37.800000000000004</c:v>
                </c:pt>
                <c:pt idx="29">
                  <c:v>29.3</c:v>
                </c:pt>
                <c:pt idx="30">
                  <c:v>50.8</c:v>
                </c:pt>
                <c:pt idx="32">
                  <c:v>26.2</c:v>
                </c:pt>
                <c:pt idx="33">
                  <c:v>23.4</c:v>
                </c:pt>
                <c:pt idx="34">
                  <c:v>40.800000000000004</c:v>
                </c:pt>
                <c:pt idx="35">
                  <c:v>47.4</c:v>
                </c:pt>
                <c:pt idx="36">
                  <c:v>39</c:v>
                </c:pt>
                <c:pt idx="37">
                  <c:v>49.4</c:v>
                </c:pt>
                <c:pt idx="38">
                  <c:v>26</c:v>
                </c:pt>
                <c:pt idx="39">
                  <c:v>41.5</c:v>
                </c:pt>
                <c:pt idx="40">
                  <c:v>29.4</c:v>
                </c:pt>
                <c:pt idx="42">
                  <c:v>28.3</c:v>
                </c:pt>
                <c:pt idx="43">
                  <c:v>54.7</c:v>
                </c:pt>
              </c:numCache>
            </c:numRef>
          </c:xVal>
          <c:yVal>
            <c:numRef>
              <c:f>[1]MoreIncomeVsBach!$O$2:$O$45</c:f>
              <c:numCache>
                <c:formatCode>General</c:formatCode>
                <c:ptCount val="44"/>
                <c:pt idx="0">
                  <c:v>36912</c:v>
                </c:pt>
                <c:pt idx="1">
                  <c:v>29233</c:v>
                </c:pt>
                <c:pt idx="2">
                  <c:v>23267</c:v>
                </c:pt>
                <c:pt idx="3">
                  <c:v>31164</c:v>
                </c:pt>
                <c:pt idx="4">
                  <c:v>29079</c:v>
                </c:pt>
                <c:pt idx="5">
                  <c:v>27138</c:v>
                </c:pt>
                <c:pt idx="6">
                  <c:v>23593</c:v>
                </c:pt>
                <c:pt idx="7">
                  <c:v>15583</c:v>
                </c:pt>
                <c:pt idx="8">
                  <c:v>22809</c:v>
                </c:pt>
                <c:pt idx="9">
                  <c:v>25941</c:v>
                </c:pt>
                <c:pt idx="10">
                  <c:v>29878</c:v>
                </c:pt>
                <c:pt idx="11">
                  <c:v>25563</c:v>
                </c:pt>
                <c:pt idx="12">
                  <c:v>23049</c:v>
                </c:pt>
                <c:pt idx="13">
                  <c:v>25189</c:v>
                </c:pt>
                <c:pt idx="14">
                  <c:v>23939</c:v>
                </c:pt>
                <c:pt idx="15">
                  <c:v>26096</c:v>
                </c:pt>
                <c:pt idx="16">
                  <c:v>28129</c:v>
                </c:pt>
                <c:pt idx="17">
                  <c:v>19449</c:v>
                </c:pt>
                <c:pt idx="18">
                  <c:v>18290</c:v>
                </c:pt>
                <c:pt idx="19">
                  <c:v>28131</c:v>
                </c:pt>
                <c:pt idx="20">
                  <c:v>23989</c:v>
                </c:pt>
                <c:pt idx="21">
                  <c:v>30885</c:v>
                </c:pt>
                <c:pt idx="22">
                  <c:v>30327</c:v>
                </c:pt>
                <c:pt idx="23">
                  <c:v>24195</c:v>
                </c:pt>
                <c:pt idx="24">
                  <c:v>26377</c:v>
                </c:pt>
                <c:pt idx="25">
                  <c:v>21661</c:v>
                </c:pt>
                <c:pt idx="26">
                  <c:v>22209</c:v>
                </c:pt>
                <c:pt idx="27">
                  <c:v>25109</c:v>
                </c:pt>
                <c:pt idx="28">
                  <c:v>29137</c:v>
                </c:pt>
                <c:pt idx="29">
                  <c:v>20393</c:v>
                </c:pt>
                <c:pt idx="30">
                  <c:v>28775</c:v>
                </c:pt>
                <c:pt idx="31">
                  <c:v>26834</c:v>
                </c:pt>
                <c:pt idx="32">
                  <c:v>18886</c:v>
                </c:pt>
                <c:pt idx="33">
                  <c:v>21053</c:v>
                </c:pt>
                <c:pt idx="34">
                  <c:v>31140</c:v>
                </c:pt>
                <c:pt idx="35">
                  <c:v>44038</c:v>
                </c:pt>
                <c:pt idx="36">
                  <c:v>31224</c:v>
                </c:pt>
                <c:pt idx="37">
                  <c:v>40743</c:v>
                </c:pt>
                <c:pt idx="38">
                  <c:v>21208</c:v>
                </c:pt>
                <c:pt idx="39">
                  <c:v>24702</c:v>
                </c:pt>
                <c:pt idx="40">
                  <c:v>26154</c:v>
                </c:pt>
                <c:pt idx="41">
                  <c:v>26072</c:v>
                </c:pt>
                <c:pt idx="42">
                  <c:v>29301</c:v>
                </c:pt>
                <c:pt idx="43">
                  <c:v>40737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45984"/>
        <c:axId val="5547520"/>
      </c:scatterChart>
      <c:valAx>
        <c:axId val="5545984"/>
        <c:scaling>
          <c:orientation val="minMax"/>
          <c:min val="10"/>
        </c:scaling>
        <c:delete val="0"/>
        <c:axPos val="b"/>
        <c:numFmt formatCode="General" sourceLinked="1"/>
        <c:majorTickMark val="out"/>
        <c:minorTickMark val="none"/>
        <c:tickLblPos val="nextTo"/>
        <c:crossAx val="5547520"/>
        <c:crosses val="autoZero"/>
        <c:crossBetween val="midCat"/>
      </c:valAx>
      <c:valAx>
        <c:axId val="5547520"/>
        <c:scaling>
          <c:orientation val="minMax"/>
          <c:max val="45000"/>
          <c:min val="14000"/>
        </c:scaling>
        <c:delete val="0"/>
        <c:axPos val="l"/>
        <c:numFmt formatCode="General" sourceLinked="1"/>
        <c:majorTickMark val="out"/>
        <c:minorTickMark val="none"/>
        <c:tickLblPos val="nextTo"/>
        <c:crossAx val="5545984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TUDA Score</a:t>
            </a:r>
            <a:r>
              <a:rPr lang="en-US" baseline="0"/>
              <a:t> Vs Percentage of Bachelors-Holders</a:t>
            </a:r>
            <a:r>
              <a:rPr lang="en-US"/>
              <a:t> 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Austin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Baltimore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Boston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Chicago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Cleveland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Dallas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Houston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Los Angeles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Miami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Milwaukee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New York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Philadelphia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San Diego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Tampa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1"/>
            <c:dispEq val="0"/>
            <c:trendlineLbl>
              <c:layout>
                <c:manualLayout>
                  <c:x val="-0.17832592726942958"/>
                  <c:y val="1.9949953808221523E-3"/>
                </c:manualLayout>
              </c:layout>
              <c:numFmt formatCode="General" sourceLinked="0"/>
            </c:trendlineLbl>
          </c:trendline>
          <c:xVal>
            <c:numRef>
              <c:f>NAEPScoreVsPercentBach!$E$2:$E$15</c:f>
              <c:numCache>
                <c:formatCode>General</c:formatCode>
                <c:ptCount val="14"/>
                <c:pt idx="0">
                  <c:v>42.1</c:v>
                </c:pt>
                <c:pt idx="1">
                  <c:v>24.7</c:v>
                </c:pt>
                <c:pt idx="2">
                  <c:v>46.6</c:v>
                </c:pt>
                <c:pt idx="3">
                  <c:v>32.200000000000003</c:v>
                </c:pt>
                <c:pt idx="4">
                  <c:v>13.3</c:v>
                </c:pt>
                <c:pt idx="5">
                  <c:v>26.5</c:v>
                </c:pt>
                <c:pt idx="6">
                  <c:v>28.4</c:v>
                </c:pt>
                <c:pt idx="7">
                  <c:v>27.8</c:v>
                </c:pt>
                <c:pt idx="8">
                  <c:v>25.9</c:v>
                </c:pt>
                <c:pt idx="9">
                  <c:v>21.8</c:v>
                </c:pt>
                <c:pt idx="10">
                  <c:v>32.1</c:v>
                </c:pt>
                <c:pt idx="11">
                  <c:v>21</c:v>
                </c:pt>
                <c:pt idx="12">
                  <c:v>40.800000000000004</c:v>
                </c:pt>
                <c:pt idx="13">
                  <c:v>29.4</c:v>
                </c:pt>
              </c:numCache>
            </c:numRef>
          </c:xVal>
          <c:yVal>
            <c:numRef>
              <c:f>NAEPScoreVsPercentBach!$X$2:$X$15</c:f>
              <c:numCache>
                <c:formatCode>General</c:formatCode>
                <c:ptCount val="14"/>
                <c:pt idx="0">
                  <c:v>287</c:v>
                </c:pt>
                <c:pt idx="1">
                  <c:v>261</c:v>
                </c:pt>
                <c:pt idx="2">
                  <c:v>282</c:v>
                </c:pt>
                <c:pt idx="3">
                  <c:v>270</c:v>
                </c:pt>
                <c:pt idx="4">
                  <c:v>256</c:v>
                </c:pt>
                <c:pt idx="5">
                  <c:v>274</c:v>
                </c:pt>
                <c:pt idx="6">
                  <c:v>279</c:v>
                </c:pt>
                <c:pt idx="7">
                  <c:v>261</c:v>
                </c:pt>
                <c:pt idx="8">
                  <c:v>272</c:v>
                </c:pt>
                <c:pt idx="9">
                  <c:v>254</c:v>
                </c:pt>
                <c:pt idx="10">
                  <c:v>272</c:v>
                </c:pt>
                <c:pt idx="11">
                  <c:v>265</c:v>
                </c:pt>
                <c:pt idx="12">
                  <c:v>278</c:v>
                </c:pt>
                <c:pt idx="13">
                  <c:v>282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969088"/>
        <c:axId val="37011840"/>
      </c:scatterChart>
      <c:valAx>
        <c:axId val="36969088"/>
        <c:scaling>
          <c:orientation val="minMax"/>
          <c:min val="10"/>
        </c:scaling>
        <c:delete val="0"/>
        <c:axPos val="b"/>
        <c:numFmt formatCode="General" sourceLinked="1"/>
        <c:majorTickMark val="none"/>
        <c:minorTickMark val="none"/>
        <c:tickLblPos val="nextTo"/>
        <c:crossAx val="37011840"/>
        <c:crosses val="autoZero"/>
        <c:crossBetween val="midCat"/>
      </c:valAx>
      <c:valAx>
        <c:axId val="37011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6969088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Wharton Index</a:t>
            </a:r>
            <a:r>
              <a:rPr lang="en-US" baseline="0"/>
              <a:t> vs Zillow Home Price Index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WhartonVsCLI!$P$1</c:f>
              <c:strCache>
                <c:ptCount val="1"/>
                <c:pt idx="0">
                  <c:v>MedianHomePrice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Atlanta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Boston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Chicago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204481792717092E-2"/>
                  <c:y val="1.581027667984189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Cincinnati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Cleveland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Dallas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Denver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1204481792717092E-2"/>
                  <c:y val="-1.84453227931488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Houston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10084033613445376"/>
                  <c:y val="-4.479578392621873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Indianapolis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1204481792717092E-2"/>
                  <c:y val="4.216073781291174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Kansas City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Los Angeles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Milwaukee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Minneapolis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New York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Oakland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5.6022408963585443E-3"/>
                  <c:y val="-2.63504611330697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Oklahoma City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/>
                      <a:t>Philadelphia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/>
                      <a:t>Phoenix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/>
                      <a:t>Pittsburgh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/>
                      <a:t>Portland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tx>
                <c:rich>
                  <a:bodyPr/>
                  <a:lstStyle/>
                  <a:p>
                    <a:r>
                      <a:rPr lang="en-US"/>
                      <a:t>Providence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0"/>
                  <c:y val="2.37154150197628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Rochester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5.6022408963585443E-3"/>
                  <c:y val="1.844532279314898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San Antonio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/>
              <c:tx>
                <c:rich>
                  <a:bodyPr/>
                  <a:lstStyle/>
                  <a:p>
                    <a:r>
                      <a:rPr lang="en-US"/>
                      <a:t>San Diego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tx>
                <c:rich>
                  <a:bodyPr/>
                  <a:lstStyle/>
                  <a:p>
                    <a:r>
                      <a:rPr lang="en-US"/>
                      <a:t>San Francisco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tx>
                <c:rich>
                  <a:bodyPr/>
                  <a:lstStyle/>
                  <a:p>
                    <a:r>
                      <a:rPr lang="en-US"/>
                      <a:t>Seattle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5.602240896358527E-3"/>
                  <c:y val="-3.689064558629767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St. Louis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layout/>
              <c:tx>
                <c:rich>
                  <a:bodyPr/>
                  <a:lstStyle/>
                  <a:p>
                    <a:r>
                      <a:rPr lang="en-US"/>
                      <a:t>St. Paul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layout>
                <c:manualLayout>
                  <c:x val="-1.8674136321195148E-3"/>
                  <c:y val="-4.479578392621873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Tampa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WhartonVsCLI!$E$2:$E$31</c:f>
              <c:numCache>
                <c:formatCode>0.0000</c:formatCode>
                <c:ptCount val="30"/>
                <c:pt idx="0">
                  <c:v>4.0000000000000015E-2</c:v>
                </c:pt>
                <c:pt idx="1">
                  <c:v>1.54</c:v>
                </c:pt>
                <c:pt idx="2">
                  <c:v>6.0000000000000019E-2</c:v>
                </c:pt>
                <c:pt idx="3">
                  <c:v>-0.56000000000000005</c:v>
                </c:pt>
                <c:pt idx="4">
                  <c:v>-0.16</c:v>
                </c:pt>
                <c:pt idx="5">
                  <c:v>-0.35000000000000009</c:v>
                </c:pt>
                <c:pt idx="6">
                  <c:v>0.8500000000000002</c:v>
                </c:pt>
                <c:pt idx="7">
                  <c:v>-0.19</c:v>
                </c:pt>
                <c:pt idx="8">
                  <c:v>-0.76000000000000023</c:v>
                </c:pt>
                <c:pt idx="9">
                  <c:v>-0.8</c:v>
                </c:pt>
                <c:pt idx="10">
                  <c:v>0.51</c:v>
                </c:pt>
                <c:pt idx="11">
                  <c:v>0.25</c:v>
                </c:pt>
                <c:pt idx="12">
                  <c:v>0.34</c:v>
                </c:pt>
                <c:pt idx="13">
                  <c:v>0.63000000000000023</c:v>
                </c:pt>
                <c:pt idx="14">
                  <c:v>0.52</c:v>
                </c:pt>
                <c:pt idx="15">
                  <c:v>-0.41000000000000009</c:v>
                </c:pt>
                <c:pt idx="16">
                  <c:v>1.03</c:v>
                </c:pt>
                <c:pt idx="17">
                  <c:v>0.70000000000000018</c:v>
                </c:pt>
                <c:pt idx="18">
                  <c:v>6.0000000000000019E-2</c:v>
                </c:pt>
                <c:pt idx="19">
                  <c:v>0.29000000000000009</c:v>
                </c:pt>
                <c:pt idx="20">
                  <c:v>1.79</c:v>
                </c:pt>
                <c:pt idx="21">
                  <c:v>-0.17</c:v>
                </c:pt>
                <c:pt idx="22">
                  <c:v>-0.17</c:v>
                </c:pt>
                <c:pt idx="23">
                  <c:v>0.48000000000000009</c:v>
                </c:pt>
                <c:pt idx="24">
                  <c:v>0.9</c:v>
                </c:pt>
                <c:pt idx="25">
                  <c:v>1.01</c:v>
                </c:pt>
                <c:pt idx="26">
                  <c:v>-0.7200000000000002</c:v>
                </c:pt>
                <c:pt idx="27">
                  <c:v>0.34</c:v>
                </c:pt>
                <c:pt idx="28">
                  <c:v>-0.17</c:v>
                </c:pt>
              </c:numCache>
            </c:numRef>
          </c:xVal>
          <c:yVal>
            <c:numRef>
              <c:f>WhartonVsCLI!$P$2:$P$31</c:f>
              <c:numCache>
                <c:formatCode>0.0000</c:formatCode>
                <c:ptCount val="30"/>
                <c:pt idx="0">
                  <c:v>117500</c:v>
                </c:pt>
                <c:pt idx="1">
                  <c:v>359000</c:v>
                </c:pt>
                <c:pt idx="2">
                  <c:v>161100</c:v>
                </c:pt>
                <c:pt idx="3">
                  <c:v>89100</c:v>
                </c:pt>
                <c:pt idx="4">
                  <c:v>53400</c:v>
                </c:pt>
                <c:pt idx="5">
                  <c:v>81800</c:v>
                </c:pt>
                <c:pt idx="6">
                  <c:v>228400</c:v>
                </c:pt>
                <c:pt idx="7">
                  <c:v>102800</c:v>
                </c:pt>
                <c:pt idx="8">
                  <c:v>95200</c:v>
                </c:pt>
                <c:pt idx="9">
                  <c:v>105900</c:v>
                </c:pt>
                <c:pt idx="10">
                  <c:v>387500</c:v>
                </c:pt>
                <c:pt idx="11">
                  <c:v>89200</c:v>
                </c:pt>
                <c:pt idx="12">
                  <c:v>159500</c:v>
                </c:pt>
                <c:pt idx="13">
                  <c:v>235300</c:v>
                </c:pt>
                <c:pt idx="14">
                  <c:v>319200</c:v>
                </c:pt>
                <c:pt idx="15">
                  <c:v>109100</c:v>
                </c:pt>
                <c:pt idx="16">
                  <c:v>105000</c:v>
                </c:pt>
                <c:pt idx="17">
                  <c:v>121100</c:v>
                </c:pt>
                <c:pt idx="18">
                  <c:v>172000</c:v>
                </c:pt>
                <c:pt idx="19">
                  <c:v>257000</c:v>
                </c:pt>
                <c:pt idx="20">
                  <c:v>131000</c:v>
                </c:pt>
                <c:pt idx="21">
                  <c:v>58000</c:v>
                </c:pt>
                <c:pt idx="22">
                  <c:v>105200</c:v>
                </c:pt>
                <c:pt idx="23">
                  <c:v>390700</c:v>
                </c:pt>
                <c:pt idx="24">
                  <c:v>755200</c:v>
                </c:pt>
                <c:pt idx="25">
                  <c:v>384300</c:v>
                </c:pt>
                <c:pt idx="26">
                  <c:v>99100</c:v>
                </c:pt>
                <c:pt idx="27">
                  <c:v>133000</c:v>
                </c:pt>
                <c:pt idx="28">
                  <c:v>106700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62528"/>
        <c:axId val="37064064"/>
      </c:scatterChart>
      <c:valAx>
        <c:axId val="37062528"/>
        <c:scaling>
          <c:orientation val="minMax"/>
        </c:scaling>
        <c:delete val="0"/>
        <c:axPos val="b"/>
        <c:numFmt formatCode="0.0000" sourceLinked="1"/>
        <c:majorTickMark val="out"/>
        <c:minorTickMark val="none"/>
        <c:tickLblPos val="nextTo"/>
        <c:crossAx val="37064064"/>
        <c:crosses val="autoZero"/>
        <c:crossBetween val="midCat"/>
      </c:valAx>
      <c:valAx>
        <c:axId val="37064064"/>
        <c:scaling>
          <c:orientation val="minMax"/>
        </c:scaling>
        <c:delete val="0"/>
        <c:axPos val="l"/>
        <c:numFmt formatCode="0.0000" sourceLinked="1"/>
        <c:majorTickMark val="out"/>
        <c:minorTickMark val="none"/>
        <c:tickLblPos val="nextTo"/>
        <c:crossAx val="37062528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Growth</a:t>
            </a:r>
            <a:r>
              <a:rPr lang="en-US" baseline="0"/>
              <a:t> Rate vs CLI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6705200631084552E-2"/>
          <c:y val="0.11872992953244742"/>
          <c:w val="0.88711293359798171"/>
          <c:h val="0.75039445284239181"/>
        </c:manualLayout>
      </c:layout>
      <c:scatterChart>
        <c:scatterStyle val="lineMarker"/>
        <c:varyColors val="0"/>
        <c:ser>
          <c:idx val="0"/>
          <c:order val="0"/>
          <c:tx>
            <c:strRef>
              <c:f>GrowthRateRankVsCLI!$D$1</c:f>
              <c:strCache>
                <c:ptCount val="1"/>
                <c:pt idx="0">
                  <c:v>PopGrowth2000on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Atlanta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Boston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Chicago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2.0565552699228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Dallas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Denver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Houston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Indianapolis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Kansas City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0565552699228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Los Angeles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Milwaukee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New York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Oklahoma City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Philadelphia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Phoenix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Portland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/>
                      <a:t>San Antonio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/>
                      <a:t>San Diego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1.8726591760299626E-3"/>
                  <c:y val="-1.71379605826906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San Francisco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/>
                      <a:t>Seattle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spPr>
              <a:ln w="19050">
                <a:solidFill>
                  <a:srgbClr val="92D050"/>
                </a:solidFill>
              </a:ln>
            </c:spPr>
            <c:trendlineType val="power"/>
            <c:dispRSqr val="1"/>
            <c:dispEq val="1"/>
            <c:trendlineLbl>
              <c:layout>
                <c:manualLayout>
                  <c:x val="-7.8320504880710143E-2"/>
                  <c:y val="-0.3053412410852242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/>
                      <a:t>Growth Rate = 1E+07(CLI)</a:t>
                    </a:r>
                    <a:r>
                      <a:rPr lang="en-US" baseline="30000"/>
                      <a:t>-2.965</a:t>
                    </a:r>
                    <a:r>
                      <a:rPr lang="en-US" baseline="0"/>
                      <a:t>
R² = 0.5633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GrowthRateRankVsCLI!$C$2:$C$20</c:f>
              <c:numCache>
                <c:formatCode>0.0000</c:formatCode>
                <c:ptCount val="19"/>
                <c:pt idx="0">
                  <c:v>95.04</c:v>
                </c:pt>
                <c:pt idx="1">
                  <c:v>142.80000000000001</c:v>
                </c:pt>
                <c:pt idx="2">
                  <c:v>118.6</c:v>
                </c:pt>
                <c:pt idx="3">
                  <c:v>96.43</c:v>
                </c:pt>
                <c:pt idx="4">
                  <c:v>105.1</c:v>
                </c:pt>
                <c:pt idx="5">
                  <c:v>94.22</c:v>
                </c:pt>
                <c:pt idx="6">
                  <c:v>93.85</c:v>
                </c:pt>
                <c:pt idx="7">
                  <c:v>100.2</c:v>
                </c:pt>
                <c:pt idx="8">
                  <c:v>131.30000000000001</c:v>
                </c:pt>
                <c:pt idx="9">
                  <c:v>101</c:v>
                </c:pt>
                <c:pt idx="10">
                  <c:v>187</c:v>
                </c:pt>
                <c:pt idx="11">
                  <c:v>90.47</c:v>
                </c:pt>
                <c:pt idx="12">
                  <c:v>122.8</c:v>
                </c:pt>
                <c:pt idx="13">
                  <c:v>96.04</c:v>
                </c:pt>
                <c:pt idx="14">
                  <c:v>118.7</c:v>
                </c:pt>
                <c:pt idx="15">
                  <c:v>87.74</c:v>
                </c:pt>
                <c:pt idx="16">
                  <c:v>134.4</c:v>
                </c:pt>
                <c:pt idx="17">
                  <c:v>168</c:v>
                </c:pt>
                <c:pt idx="18">
                  <c:v>116.2</c:v>
                </c:pt>
              </c:numCache>
            </c:numRef>
          </c:xVal>
          <c:yVal>
            <c:numRef>
              <c:f>GrowthRateRankVsCLI!$D$2:$D$20</c:f>
              <c:numCache>
                <c:formatCode>General</c:formatCode>
                <c:ptCount val="19"/>
                <c:pt idx="0">
                  <c:v>24</c:v>
                </c:pt>
                <c:pt idx="1">
                  <c:v>3.7</c:v>
                </c:pt>
                <c:pt idx="2">
                  <c:v>4</c:v>
                </c:pt>
                <c:pt idx="3">
                  <c:v>23.4</c:v>
                </c:pt>
                <c:pt idx="4">
                  <c:v>30.7</c:v>
                </c:pt>
                <c:pt idx="5">
                  <c:v>26.1</c:v>
                </c:pt>
                <c:pt idx="6">
                  <c:v>15.2</c:v>
                </c:pt>
                <c:pt idx="7">
                  <c:v>10.9</c:v>
                </c:pt>
                <c:pt idx="8">
                  <c:v>3.7</c:v>
                </c:pt>
                <c:pt idx="9">
                  <c:v>3.7</c:v>
                </c:pt>
                <c:pt idx="10">
                  <c:v>3.1</c:v>
                </c:pt>
                <c:pt idx="11">
                  <c:v>14.4</c:v>
                </c:pt>
                <c:pt idx="12">
                  <c:v>4.9000000000000004</c:v>
                </c:pt>
                <c:pt idx="13">
                  <c:v>28.9</c:v>
                </c:pt>
                <c:pt idx="14">
                  <c:v>15.5</c:v>
                </c:pt>
                <c:pt idx="15">
                  <c:v>25.2</c:v>
                </c:pt>
                <c:pt idx="16">
                  <c:v>10</c:v>
                </c:pt>
                <c:pt idx="17">
                  <c:v>3.7</c:v>
                </c:pt>
                <c:pt idx="18">
                  <c:v>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235840"/>
        <c:axId val="47237760"/>
      </c:scatterChart>
      <c:valAx>
        <c:axId val="47235840"/>
        <c:scaling>
          <c:orientation val="minMax"/>
          <c:min val="8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Cost of</a:t>
                </a:r>
                <a:r>
                  <a:rPr lang="en-US" baseline="0"/>
                  <a:t> Living Index</a:t>
                </a:r>
                <a:endParaRPr lang="en-US"/>
              </a:p>
            </c:rich>
          </c:tx>
          <c:layout/>
          <c:overlay val="0"/>
        </c:title>
        <c:numFmt formatCode="0.0000" sourceLinked="1"/>
        <c:majorTickMark val="none"/>
        <c:minorTickMark val="none"/>
        <c:tickLblPos val="nextTo"/>
        <c:crossAx val="47237760"/>
        <c:crosses val="autoZero"/>
        <c:crossBetween val="midCat"/>
      </c:valAx>
      <c:valAx>
        <c:axId val="4723776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Growth Rate (%)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7235840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Wharton Ranks vs</a:t>
            </a:r>
            <a:r>
              <a:rPr lang="en-US" baseline="0"/>
              <a:t> income Ranks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Alabama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Alaska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Arizona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Arkansas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California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Colorado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Connecticut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Delaware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Florida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Georgia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Hawaii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Idaho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Illinois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Indiana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Iowa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Kansas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Kentucky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tx>
                <c:rich>
                  <a:bodyPr/>
                  <a:lstStyle/>
                  <a:p>
                    <a:r>
                      <a:rPr lang="en-US"/>
                      <a:t>Louisiana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tx>
                <c:rich>
                  <a:bodyPr/>
                  <a:lstStyle/>
                  <a:p>
                    <a:r>
                      <a:rPr lang="en-US"/>
                      <a:t>Maine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Maryland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Massachusetts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tx>
                <c:rich>
                  <a:bodyPr/>
                  <a:lstStyle/>
                  <a:p>
                    <a:r>
                      <a:rPr lang="en-US"/>
                      <a:t>Michigan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tx>
                <c:rich>
                  <a:bodyPr/>
                  <a:lstStyle/>
                  <a:p>
                    <a:r>
                      <a:rPr lang="en-US"/>
                      <a:t>Minnesota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Mississippi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tx>
                <c:rich>
                  <a:bodyPr/>
                  <a:lstStyle/>
                  <a:p>
                    <a:r>
                      <a:rPr lang="en-US"/>
                      <a:t>Missouri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tx>
                <c:rich>
                  <a:bodyPr/>
                  <a:lstStyle/>
                  <a:p>
                    <a:r>
                      <a:rPr lang="en-US"/>
                      <a:t>Montana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tx>
                <c:rich>
                  <a:bodyPr/>
                  <a:lstStyle/>
                  <a:p>
                    <a:r>
                      <a:rPr lang="en-US"/>
                      <a:t>Nebraska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tx>
                <c:rich>
                  <a:bodyPr/>
                  <a:lstStyle/>
                  <a:p>
                    <a:r>
                      <a:rPr lang="en-US"/>
                      <a:t>Nevada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tx>
                <c:rich>
                  <a:bodyPr/>
                  <a:lstStyle/>
                  <a:p>
                    <a:r>
                      <a:rPr lang="en-US"/>
                      <a:t>New Hampshire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tx>
                <c:rich>
                  <a:bodyPr/>
                  <a:lstStyle/>
                  <a:p>
                    <a:r>
                      <a:rPr lang="en-US"/>
                      <a:t>New Jersey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tx>
                <c:rich>
                  <a:bodyPr/>
                  <a:lstStyle/>
                  <a:p>
                    <a:r>
                      <a:rPr lang="en-US"/>
                      <a:t>New Mexico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tx>
                <c:rich>
                  <a:bodyPr/>
                  <a:lstStyle/>
                  <a:p>
                    <a:r>
                      <a:rPr lang="en-US"/>
                      <a:t>New York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tx>
                <c:rich>
                  <a:bodyPr/>
                  <a:lstStyle/>
                  <a:p>
                    <a:r>
                      <a:rPr lang="en-US"/>
                      <a:t>North Carolina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3"/>
              <c:tx>
                <c:rich>
                  <a:bodyPr/>
                  <a:lstStyle/>
                  <a:p>
                    <a:r>
                      <a:rPr lang="en-US"/>
                      <a:t>North Dakota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4"/>
              <c:tx>
                <c:rich>
                  <a:bodyPr/>
                  <a:lstStyle/>
                  <a:p>
                    <a:r>
                      <a:rPr lang="en-US"/>
                      <a:t>Ohio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tx>
                <c:rich>
                  <a:bodyPr/>
                  <a:lstStyle/>
                  <a:p>
                    <a:r>
                      <a:rPr lang="en-US"/>
                      <a:t>Oklahoma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tx>
                <c:rich>
                  <a:bodyPr/>
                  <a:lstStyle/>
                  <a:p>
                    <a:r>
                      <a:rPr lang="en-US"/>
                      <a:t>Oregon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tx>
                <c:rich>
                  <a:bodyPr/>
                  <a:lstStyle/>
                  <a:p>
                    <a:r>
                      <a:rPr lang="en-US"/>
                      <a:t>Pennsylvania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"/>
              <c:tx>
                <c:rich>
                  <a:bodyPr/>
                  <a:lstStyle/>
                  <a:p>
                    <a:r>
                      <a:rPr lang="en-US"/>
                      <a:t>Rhode Island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tx>
                <c:rich>
                  <a:bodyPr/>
                  <a:lstStyle/>
                  <a:p>
                    <a:r>
                      <a:rPr lang="en-US"/>
                      <a:t>South Carolina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0"/>
              <c:tx>
                <c:rich>
                  <a:bodyPr/>
                  <a:lstStyle/>
                  <a:p>
                    <a:r>
                      <a:rPr lang="en-US"/>
                      <a:t>South Dakota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tx>
                <c:rich>
                  <a:bodyPr/>
                  <a:lstStyle/>
                  <a:p>
                    <a:r>
                      <a:rPr lang="en-US"/>
                      <a:t>Tennessee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tx>
                <c:rich>
                  <a:bodyPr/>
                  <a:lstStyle/>
                  <a:p>
                    <a:r>
                      <a:rPr lang="en-US"/>
                      <a:t>Texas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tx>
                <c:rich>
                  <a:bodyPr/>
                  <a:lstStyle/>
                  <a:p>
                    <a:r>
                      <a:rPr lang="en-US"/>
                      <a:t>Utah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tx>
                <c:rich>
                  <a:bodyPr/>
                  <a:lstStyle/>
                  <a:p>
                    <a:r>
                      <a:rPr lang="en-US"/>
                      <a:t>Vermont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tx>
                <c:rich>
                  <a:bodyPr/>
                  <a:lstStyle/>
                  <a:p>
                    <a:r>
                      <a:rPr lang="en-US"/>
                      <a:t>Virginia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6"/>
              <c:tx>
                <c:rich>
                  <a:bodyPr/>
                  <a:lstStyle/>
                  <a:p>
                    <a:r>
                      <a:rPr lang="en-US"/>
                      <a:t>Washington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7"/>
              <c:tx>
                <c:rich>
                  <a:bodyPr/>
                  <a:lstStyle/>
                  <a:p>
                    <a:r>
                      <a:rPr lang="en-US"/>
                      <a:t>West Virginia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8"/>
              <c:tx>
                <c:rich>
                  <a:bodyPr/>
                  <a:lstStyle/>
                  <a:p>
                    <a:r>
                      <a:rPr lang="en-US"/>
                      <a:t>Wisconsin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tx>
                <c:rich>
                  <a:bodyPr/>
                  <a:lstStyle/>
                  <a:p>
                    <a:r>
                      <a:rPr lang="en-US"/>
                      <a:t>Wyoming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1"/>
            <c:dispEq val="0"/>
            <c:trendlineLbl>
              <c:layout>
                <c:manualLayout>
                  <c:x val="0.1159011230240536"/>
                  <c:y val="-0.33438321123427373"/>
                </c:manualLayout>
              </c:layout>
              <c:numFmt formatCode="General" sourceLinked="0"/>
            </c:trendlineLbl>
          </c:trendline>
          <c:xVal>
            <c:numRef>
              <c:f>[3]Sheet2!$C$2:$C$51</c:f>
              <c:numCache>
                <c:formatCode>General</c:formatCode>
                <c:ptCount val="5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</c:numCache>
            </c:numRef>
          </c:xVal>
          <c:yVal>
            <c:numRef>
              <c:f>[3]Sheet2!$E$2:$E$51</c:f>
              <c:numCache>
                <c:formatCode>General</c:formatCode>
                <c:ptCount val="50"/>
                <c:pt idx="0">
                  <c:v>50</c:v>
                </c:pt>
                <c:pt idx="1">
                  <c:v>39</c:v>
                </c:pt>
                <c:pt idx="2">
                  <c:v>48</c:v>
                </c:pt>
                <c:pt idx="3">
                  <c:v>35</c:v>
                </c:pt>
                <c:pt idx="4">
                  <c:v>46.5</c:v>
                </c:pt>
                <c:pt idx="5">
                  <c:v>43</c:v>
                </c:pt>
                <c:pt idx="6">
                  <c:v>39</c:v>
                </c:pt>
                <c:pt idx="7">
                  <c:v>31</c:v>
                </c:pt>
                <c:pt idx="8">
                  <c:v>46.5</c:v>
                </c:pt>
                <c:pt idx="9">
                  <c:v>13</c:v>
                </c:pt>
                <c:pt idx="10">
                  <c:v>44</c:v>
                </c:pt>
                <c:pt idx="11">
                  <c:v>39</c:v>
                </c:pt>
                <c:pt idx="12">
                  <c:v>45</c:v>
                </c:pt>
                <c:pt idx="13">
                  <c:v>28</c:v>
                </c:pt>
                <c:pt idx="14">
                  <c:v>26</c:v>
                </c:pt>
                <c:pt idx="15">
                  <c:v>36</c:v>
                </c:pt>
                <c:pt idx="16">
                  <c:v>20</c:v>
                </c:pt>
                <c:pt idx="17">
                  <c:v>34</c:v>
                </c:pt>
                <c:pt idx="18">
                  <c:v>23</c:v>
                </c:pt>
                <c:pt idx="19">
                  <c:v>1</c:v>
                </c:pt>
                <c:pt idx="20">
                  <c:v>49</c:v>
                </c:pt>
                <c:pt idx="21">
                  <c:v>30</c:v>
                </c:pt>
                <c:pt idx="22">
                  <c:v>32</c:v>
                </c:pt>
                <c:pt idx="23">
                  <c:v>27</c:v>
                </c:pt>
                <c:pt idx="24">
                  <c:v>37</c:v>
                </c:pt>
                <c:pt idx="25">
                  <c:v>16</c:v>
                </c:pt>
                <c:pt idx="26">
                  <c:v>29</c:v>
                </c:pt>
                <c:pt idx="27">
                  <c:v>41</c:v>
                </c:pt>
                <c:pt idx="28">
                  <c:v>2</c:v>
                </c:pt>
                <c:pt idx="29">
                  <c:v>25</c:v>
                </c:pt>
                <c:pt idx="30">
                  <c:v>6</c:v>
                </c:pt>
                <c:pt idx="31">
                  <c:v>33</c:v>
                </c:pt>
                <c:pt idx="32">
                  <c:v>13</c:v>
                </c:pt>
                <c:pt idx="33">
                  <c:v>11</c:v>
                </c:pt>
                <c:pt idx="34">
                  <c:v>21.5</c:v>
                </c:pt>
                <c:pt idx="35">
                  <c:v>18</c:v>
                </c:pt>
                <c:pt idx="36">
                  <c:v>4</c:v>
                </c:pt>
                <c:pt idx="37">
                  <c:v>9.5</c:v>
                </c:pt>
                <c:pt idx="38">
                  <c:v>24</c:v>
                </c:pt>
                <c:pt idx="39">
                  <c:v>15</c:v>
                </c:pt>
                <c:pt idx="40">
                  <c:v>7</c:v>
                </c:pt>
                <c:pt idx="41">
                  <c:v>13</c:v>
                </c:pt>
                <c:pt idx="42">
                  <c:v>17</c:v>
                </c:pt>
                <c:pt idx="43">
                  <c:v>5</c:v>
                </c:pt>
                <c:pt idx="44">
                  <c:v>3</c:v>
                </c:pt>
                <c:pt idx="45">
                  <c:v>8</c:v>
                </c:pt>
                <c:pt idx="46">
                  <c:v>19</c:v>
                </c:pt>
                <c:pt idx="47">
                  <c:v>21.5</c:v>
                </c:pt>
                <c:pt idx="48">
                  <c:v>42</c:v>
                </c:pt>
                <c:pt idx="49">
                  <c:v>9.5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351680"/>
        <c:axId val="36761600"/>
      </c:scatterChart>
      <c:valAx>
        <c:axId val="47351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Wharton</a:t>
                </a:r>
                <a:r>
                  <a:rPr lang="en-US" baseline="0" dirty="0" smtClean="0"/>
                  <a:t> Rank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6761600"/>
        <c:crosses val="autoZero"/>
        <c:crossBetween val="midCat"/>
      </c:valAx>
      <c:valAx>
        <c:axId val="3676160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Income Rank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47351680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2011 Avg. Sale Price</a:t>
            </a:r>
            <a:r>
              <a:rPr lang="en-US" baseline="0"/>
              <a:t> v Wharton Rank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SALEPRICEvWHARTON!$D$1</c:f>
              <c:strCache>
                <c:ptCount val="1"/>
                <c:pt idx="0">
                  <c:v>2011 Avg. Sale Price*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Alabama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Alaska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Arizona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Arkansas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California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Colorado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Connecticut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Delaware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Florida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Georgia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Hawaii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Idaho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Illinois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Indiana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tx>
                <c:rich>
                  <a:bodyPr/>
                  <a:lstStyle/>
                  <a:p>
                    <a:r>
                      <a:rPr lang="en-US"/>
                      <a:t>Iowa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Kansas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tx>
                <c:rich>
                  <a:bodyPr/>
                  <a:lstStyle/>
                  <a:p>
                    <a:r>
                      <a:rPr lang="en-US"/>
                      <a:t>Kentucky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tx>
                <c:rich>
                  <a:bodyPr/>
                  <a:lstStyle/>
                  <a:p>
                    <a:r>
                      <a:rPr lang="en-US"/>
                      <a:t>Louisiana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tx>
                <c:rich>
                  <a:bodyPr/>
                  <a:lstStyle/>
                  <a:p>
                    <a:r>
                      <a:rPr lang="en-US"/>
                      <a:t>Maine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tx>
                <c:rich>
                  <a:bodyPr/>
                  <a:lstStyle/>
                  <a:p>
                    <a:r>
                      <a:rPr lang="en-US"/>
                      <a:t>Maryland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tx>
                <c:rich>
                  <a:bodyPr/>
                  <a:lstStyle/>
                  <a:p>
                    <a:r>
                      <a:rPr lang="en-US"/>
                      <a:t>Massachusetts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tx>
                <c:rich>
                  <a:bodyPr/>
                  <a:lstStyle/>
                  <a:p>
                    <a:r>
                      <a:rPr lang="en-US"/>
                      <a:t>Michigan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tx>
                <c:rich>
                  <a:bodyPr/>
                  <a:lstStyle/>
                  <a:p>
                    <a:r>
                      <a:rPr lang="en-US"/>
                      <a:t>Minnesota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Mississippi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tx>
                <c:rich>
                  <a:bodyPr/>
                  <a:lstStyle/>
                  <a:p>
                    <a:r>
                      <a:rPr lang="en-US"/>
                      <a:t>Missouri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tx>
                <c:rich>
                  <a:bodyPr/>
                  <a:lstStyle/>
                  <a:p>
                    <a:r>
                      <a:rPr lang="en-US"/>
                      <a:t>Montana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tx>
                <c:rich>
                  <a:bodyPr/>
                  <a:lstStyle/>
                  <a:p>
                    <a:r>
                      <a:rPr lang="en-US"/>
                      <a:t>Nebraska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"/>
              <c:tx>
                <c:rich>
                  <a:bodyPr/>
                  <a:lstStyle/>
                  <a:p>
                    <a:r>
                      <a:rPr lang="en-US"/>
                      <a:t>Nevada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tx>
                <c:rich>
                  <a:bodyPr/>
                  <a:lstStyle/>
                  <a:p>
                    <a:r>
                      <a:rPr lang="en-US"/>
                      <a:t>New Hampshire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tx>
                <c:rich>
                  <a:bodyPr/>
                  <a:lstStyle/>
                  <a:p>
                    <a:r>
                      <a:rPr lang="en-US"/>
                      <a:t>New Jersey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tx>
                <c:rich>
                  <a:bodyPr/>
                  <a:lstStyle/>
                  <a:p>
                    <a:r>
                      <a:rPr lang="en-US"/>
                      <a:t>New Mexico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1"/>
              <c:tx>
                <c:rich>
                  <a:bodyPr/>
                  <a:lstStyle/>
                  <a:p>
                    <a:r>
                      <a:rPr lang="en-US"/>
                      <a:t>New York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2"/>
              <c:tx>
                <c:rich>
                  <a:bodyPr/>
                  <a:lstStyle/>
                  <a:p>
                    <a:r>
                      <a:rPr lang="en-US"/>
                      <a:t>North Carolina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3"/>
              <c:tx>
                <c:rich>
                  <a:bodyPr/>
                  <a:lstStyle/>
                  <a:p>
                    <a:r>
                      <a:rPr lang="en-US"/>
                      <a:t>North Dakota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4"/>
              <c:tx>
                <c:rich>
                  <a:bodyPr/>
                  <a:lstStyle/>
                  <a:p>
                    <a:r>
                      <a:rPr lang="en-US"/>
                      <a:t>Ohio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tx>
                <c:rich>
                  <a:bodyPr/>
                  <a:lstStyle/>
                  <a:p>
                    <a:r>
                      <a:rPr lang="en-US"/>
                      <a:t>Oklahoma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tx>
                <c:rich>
                  <a:bodyPr/>
                  <a:lstStyle/>
                  <a:p>
                    <a:r>
                      <a:rPr lang="en-US"/>
                      <a:t>Oregon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7"/>
              <c:tx>
                <c:rich>
                  <a:bodyPr/>
                  <a:lstStyle/>
                  <a:p>
                    <a:r>
                      <a:rPr lang="en-US"/>
                      <a:t>Pennsylvania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"/>
              <c:tx>
                <c:rich>
                  <a:bodyPr/>
                  <a:lstStyle/>
                  <a:p>
                    <a:r>
                      <a:rPr lang="en-US"/>
                      <a:t>Rhode Island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tx>
                <c:rich>
                  <a:bodyPr/>
                  <a:lstStyle/>
                  <a:p>
                    <a:r>
                      <a:rPr lang="en-US"/>
                      <a:t>South Carolina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0"/>
              <c:tx>
                <c:rich>
                  <a:bodyPr/>
                  <a:lstStyle/>
                  <a:p>
                    <a:r>
                      <a:rPr lang="en-US"/>
                      <a:t>South Dakota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tx>
                <c:rich>
                  <a:bodyPr/>
                  <a:lstStyle/>
                  <a:p>
                    <a:r>
                      <a:rPr lang="en-US"/>
                      <a:t>Tennessee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tx>
                <c:rich>
                  <a:bodyPr/>
                  <a:lstStyle/>
                  <a:p>
                    <a:r>
                      <a:rPr lang="en-US"/>
                      <a:t>Texas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tx>
                <c:rich>
                  <a:bodyPr/>
                  <a:lstStyle/>
                  <a:p>
                    <a:r>
                      <a:rPr lang="en-US"/>
                      <a:t>Utah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tx>
                <c:rich>
                  <a:bodyPr/>
                  <a:lstStyle/>
                  <a:p>
                    <a:r>
                      <a:rPr lang="en-US"/>
                      <a:t>Vermont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tx>
                <c:rich>
                  <a:bodyPr/>
                  <a:lstStyle/>
                  <a:p>
                    <a:r>
                      <a:rPr lang="en-US"/>
                      <a:t>Virginia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6"/>
              <c:tx>
                <c:rich>
                  <a:bodyPr/>
                  <a:lstStyle/>
                  <a:p>
                    <a:r>
                      <a:rPr lang="en-US"/>
                      <a:t>Washington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7"/>
              <c:tx>
                <c:rich>
                  <a:bodyPr/>
                  <a:lstStyle/>
                  <a:p>
                    <a:r>
                      <a:rPr lang="en-US"/>
                      <a:t>West Virginia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8"/>
              <c:tx>
                <c:rich>
                  <a:bodyPr/>
                  <a:lstStyle/>
                  <a:p>
                    <a:r>
                      <a:rPr lang="en-US"/>
                      <a:t>Wisconsin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tx>
                <c:rich>
                  <a:bodyPr/>
                  <a:lstStyle/>
                  <a:p>
                    <a:r>
                      <a:rPr lang="en-US"/>
                      <a:t>Wyoming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1"/>
            <c:dispEq val="0"/>
            <c:trendlineLbl>
              <c:layout>
                <c:manualLayout>
                  <c:x val="-5.57222436126983E-2"/>
                  <c:y val="-7.234052610575506E-2"/>
                </c:manualLayout>
              </c:layout>
              <c:numFmt formatCode="General" sourceLinked="0"/>
            </c:trendlineLbl>
          </c:trendline>
          <c:xVal>
            <c:numRef>
              <c:f>SALEPRICEvWHARTON!$B$2:$B$58</c:f>
              <c:numCache>
                <c:formatCode>General</c:formatCode>
                <c:ptCount val="57"/>
                <c:pt idx="0">
                  <c:v>-0.94</c:v>
                </c:pt>
                <c:pt idx="1">
                  <c:v>-1.07</c:v>
                </c:pt>
                <c:pt idx="2">
                  <c:v>0.57999999999999996</c:v>
                </c:pt>
                <c:pt idx="3">
                  <c:v>-0.86</c:v>
                </c:pt>
                <c:pt idx="4">
                  <c:v>0.59</c:v>
                </c:pt>
                <c:pt idx="5">
                  <c:v>0.48</c:v>
                </c:pt>
                <c:pt idx="6">
                  <c:v>0.38</c:v>
                </c:pt>
                <c:pt idx="7">
                  <c:v>0.48</c:v>
                </c:pt>
                <c:pt idx="8">
                  <c:v>0.37</c:v>
                </c:pt>
                <c:pt idx="9">
                  <c:v>-0.21</c:v>
                </c:pt>
                <c:pt idx="10">
                  <c:v>2.3199999999999998</c:v>
                </c:pt>
                <c:pt idx="11">
                  <c:v>-0.63</c:v>
                </c:pt>
                <c:pt idx="12">
                  <c:v>-0.19</c:v>
                </c:pt>
                <c:pt idx="13">
                  <c:v>-1.01</c:v>
                </c:pt>
                <c:pt idx="14">
                  <c:v>-0.99</c:v>
                </c:pt>
                <c:pt idx="15">
                  <c:v>-1.1299999999999999</c:v>
                </c:pt>
                <c:pt idx="16">
                  <c:v>-0.56999999999999995</c:v>
                </c:pt>
                <c:pt idx="17">
                  <c:v>-1.06</c:v>
                </c:pt>
                <c:pt idx="18">
                  <c:v>0.68</c:v>
                </c:pt>
                <c:pt idx="19">
                  <c:v>0.79</c:v>
                </c:pt>
                <c:pt idx="20">
                  <c:v>1.56</c:v>
                </c:pt>
                <c:pt idx="21">
                  <c:v>0.02</c:v>
                </c:pt>
                <c:pt idx="22">
                  <c:v>0.08</c:v>
                </c:pt>
                <c:pt idx="23">
                  <c:v>-0.82</c:v>
                </c:pt>
                <c:pt idx="24">
                  <c:v>-1.03</c:v>
                </c:pt>
                <c:pt idx="25">
                  <c:v>-0.36</c:v>
                </c:pt>
                <c:pt idx="26">
                  <c:v>-0.68</c:v>
                </c:pt>
                <c:pt idx="27">
                  <c:v>-0.45</c:v>
                </c:pt>
                <c:pt idx="28">
                  <c:v>1.36</c:v>
                </c:pt>
                <c:pt idx="29">
                  <c:v>0.88</c:v>
                </c:pt>
                <c:pt idx="30">
                  <c:v>-0.11</c:v>
                </c:pt>
                <c:pt idx="31">
                  <c:v>-0.01</c:v>
                </c:pt>
                <c:pt idx="32">
                  <c:v>-0.35</c:v>
                </c:pt>
                <c:pt idx="33">
                  <c:v>-0.54</c:v>
                </c:pt>
                <c:pt idx="34">
                  <c:v>-0.36</c:v>
                </c:pt>
                <c:pt idx="35">
                  <c:v>-0.7</c:v>
                </c:pt>
                <c:pt idx="36">
                  <c:v>0.08</c:v>
                </c:pt>
                <c:pt idx="37">
                  <c:v>0.37</c:v>
                </c:pt>
                <c:pt idx="38">
                  <c:v>1.58</c:v>
                </c:pt>
                <c:pt idx="39">
                  <c:v>-0.76</c:v>
                </c:pt>
                <c:pt idx="40">
                  <c:v>-1.04</c:v>
                </c:pt>
                <c:pt idx="41">
                  <c:v>-0.68</c:v>
                </c:pt>
                <c:pt idx="42">
                  <c:v>-0.45</c:v>
                </c:pt>
                <c:pt idx="43">
                  <c:v>-7.0000000000000007E-2</c:v>
                </c:pt>
                <c:pt idx="44">
                  <c:v>0.35</c:v>
                </c:pt>
                <c:pt idx="45">
                  <c:v>-0.19</c:v>
                </c:pt>
                <c:pt idx="46">
                  <c:v>0.74</c:v>
                </c:pt>
                <c:pt idx="47">
                  <c:v>-0.9</c:v>
                </c:pt>
                <c:pt idx="48">
                  <c:v>7.0000000000000007E-2</c:v>
                </c:pt>
                <c:pt idx="49">
                  <c:v>-0.45</c:v>
                </c:pt>
              </c:numCache>
            </c:numRef>
          </c:xVal>
          <c:yVal>
            <c:numRef>
              <c:f>SALEPRICEvWHARTON!$D$2:$D$58</c:f>
              <c:numCache>
                <c:formatCode>General</c:formatCode>
                <c:ptCount val="57"/>
                <c:pt idx="0">
                  <c:v>162000</c:v>
                </c:pt>
                <c:pt idx="1">
                  <c:v>248500</c:v>
                </c:pt>
                <c:pt idx="2">
                  <c:v>149000</c:v>
                </c:pt>
                <c:pt idx="3">
                  <c:v>140000</c:v>
                </c:pt>
                <c:pt idx="4">
                  <c:v>299000</c:v>
                </c:pt>
                <c:pt idx="5">
                  <c:v>252900</c:v>
                </c:pt>
                <c:pt idx="6">
                  <c:v>279000</c:v>
                </c:pt>
                <c:pt idx="7">
                  <c:v>239900</c:v>
                </c:pt>
                <c:pt idx="8">
                  <c:v>179000</c:v>
                </c:pt>
                <c:pt idx="9">
                  <c:v>150000</c:v>
                </c:pt>
                <c:pt idx="10">
                  <c:v>425000</c:v>
                </c:pt>
                <c:pt idx="11">
                  <c:v>165000</c:v>
                </c:pt>
                <c:pt idx="12">
                  <c:v>179500</c:v>
                </c:pt>
                <c:pt idx="13">
                  <c:v>130000</c:v>
                </c:pt>
                <c:pt idx="14">
                  <c:v>135500</c:v>
                </c:pt>
                <c:pt idx="15">
                  <c:v>144900</c:v>
                </c:pt>
                <c:pt idx="16">
                  <c:v>145000</c:v>
                </c:pt>
                <c:pt idx="17">
                  <c:v>165000</c:v>
                </c:pt>
                <c:pt idx="18">
                  <c:v>199900</c:v>
                </c:pt>
                <c:pt idx="19">
                  <c:v>249900</c:v>
                </c:pt>
                <c:pt idx="20">
                  <c:v>319900</c:v>
                </c:pt>
                <c:pt idx="21">
                  <c:v>114000</c:v>
                </c:pt>
                <c:pt idx="22">
                  <c:v>164900</c:v>
                </c:pt>
                <c:pt idx="23">
                  <c:v>149900</c:v>
                </c:pt>
                <c:pt idx="24">
                  <c:v>142900</c:v>
                </c:pt>
                <c:pt idx="25">
                  <c:v>245000</c:v>
                </c:pt>
                <c:pt idx="26">
                  <c:v>135000</c:v>
                </c:pt>
                <c:pt idx="27">
                  <c:v>138000</c:v>
                </c:pt>
                <c:pt idx="28">
                  <c:v>229500</c:v>
                </c:pt>
                <c:pt idx="29">
                  <c:v>299000</c:v>
                </c:pt>
                <c:pt idx="30">
                  <c:v>200000</c:v>
                </c:pt>
                <c:pt idx="31">
                  <c:v>329900</c:v>
                </c:pt>
                <c:pt idx="32">
                  <c:v>189500</c:v>
                </c:pt>
                <c:pt idx="33">
                  <c:v>149000</c:v>
                </c:pt>
                <c:pt idx="34">
                  <c:v>129000</c:v>
                </c:pt>
                <c:pt idx="35">
                  <c:v>144900</c:v>
                </c:pt>
                <c:pt idx="36">
                  <c:v>225500</c:v>
                </c:pt>
                <c:pt idx="37">
                  <c:v>184900</c:v>
                </c:pt>
                <c:pt idx="38">
                  <c:v>239900</c:v>
                </c:pt>
                <c:pt idx="39">
                  <c:v>170900</c:v>
                </c:pt>
                <c:pt idx="40">
                  <c:v>164000</c:v>
                </c:pt>
                <c:pt idx="41">
                  <c:v>162900</c:v>
                </c:pt>
                <c:pt idx="42">
                  <c:v>176000</c:v>
                </c:pt>
                <c:pt idx="43">
                  <c:v>193500</c:v>
                </c:pt>
                <c:pt idx="44">
                  <c:v>230000</c:v>
                </c:pt>
                <c:pt idx="45">
                  <c:v>235000</c:v>
                </c:pt>
                <c:pt idx="46">
                  <c:v>239900</c:v>
                </c:pt>
                <c:pt idx="47">
                  <c:v>149000</c:v>
                </c:pt>
                <c:pt idx="48">
                  <c:v>169000</c:v>
                </c:pt>
                <c:pt idx="49">
                  <c:v>215000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870016"/>
        <c:axId val="36871552"/>
      </c:scatterChart>
      <c:valAx>
        <c:axId val="3687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6871552"/>
        <c:crosses val="autoZero"/>
        <c:crossBetween val="midCat"/>
      </c:valAx>
      <c:valAx>
        <c:axId val="36871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870016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0.17275</cdr:x>
      <cdr:y>0.59383</cdr:y>
    </cdr:from>
    <cdr:to>
      <cdr:x>0.18961</cdr:x>
      <cdr:y>0.61954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171575" y="2200275"/>
          <a:ext cx="114300" cy="9525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5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6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5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7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3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1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4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0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6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7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4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EA7DC-EFE3-4BEE-AE4D-738ADF6C661C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07782-8F43-4CC3-88D4-37C11ED718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2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5716416" y="0"/>
            <a:ext cx="3119438" cy="7261934"/>
            <a:chOff x="7329" y="0"/>
            <a:chExt cx="4911" cy="15840"/>
          </a:xfrm>
        </p:grpSpPr>
        <p:grpSp>
          <p:nvGrpSpPr>
            <p:cNvPr id="9" name="Group 364"/>
            <p:cNvGrpSpPr>
              <a:grpSpLocks/>
            </p:cNvGrpSpPr>
            <p:nvPr/>
          </p:nvGrpSpPr>
          <p:grpSpPr bwMode="auto">
            <a:xfrm>
              <a:off x="7344" y="0"/>
              <a:ext cx="4896" cy="15840"/>
              <a:chOff x="7560" y="0"/>
              <a:chExt cx="4700" cy="15840"/>
            </a:xfrm>
          </p:grpSpPr>
          <p:sp>
            <p:nvSpPr>
              <p:cNvPr id="12" name="Rectangle 365"/>
              <p:cNvSpPr>
                <a:spLocks noChangeArrowheads="1"/>
              </p:cNvSpPr>
              <p:nvPr/>
            </p:nvSpPr>
            <p:spPr bwMode="auto">
              <a:xfrm>
                <a:off x="7755" y="0"/>
                <a:ext cx="4505" cy="15840"/>
              </a:xfrm>
              <a:prstGeom prst="rect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Rectangle 366" descr="Light vertical"/>
              <p:cNvSpPr>
                <a:spLocks noChangeArrowheads="1"/>
              </p:cNvSpPr>
              <p:nvPr/>
            </p:nvSpPr>
            <p:spPr bwMode="auto">
              <a:xfrm>
                <a:off x="7560" y="8"/>
                <a:ext cx="195" cy="15825"/>
              </a:xfrm>
              <a:prstGeom prst="rect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Rectangle 367"/>
            <p:cNvSpPr>
              <a:spLocks noChangeArrowheads="1"/>
            </p:cNvSpPr>
            <p:nvPr/>
          </p:nvSpPr>
          <p:spPr bwMode="auto">
            <a:xfrm>
              <a:off x="7344" y="0"/>
              <a:ext cx="4896" cy="3958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65760" tIns="182880" rIns="182880" bIns="182880" numCol="1" anchor="b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7329" y="10658"/>
              <a:ext cx="4889" cy="4462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365760" tIns="182880" rIns="182880" bIns="182880" numCol="1" anchor="b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Pete Rodrigue</a:t>
              </a:r>
              <a:endParaRPr kumimoji="0" lang="en-US" altLang="ja-JP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Kenyon College</a:t>
              </a:r>
              <a:endParaRPr kumimoji="0" lang="en-US" altLang="ja-JP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1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   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7" name="Picture 6" descr="http://cigarbrief.com/wp-content/uploads/2011/06/new-york-skylin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93012"/>
            <a:ext cx="5943600" cy="37160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1143000" y="1549966"/>
            <a:ext cx="8001000" cy="646331"/>
          </a:xfrm>
          <a:prstGeom prst="rect">
            <a:avLst/>
          </a:prstGeom>
          <a:solidFill>
            <a:srgbClr val="4F81BD"/>
          </a:solidFill>
          <a:ln w="12700">
            <a:noFill/>
            <a:miter lim="800000"/>
            <a:headEnd/>
            <a:tailEnd/>
          </a:ln>
        </p:spPr>
        <p:txBody>
          <a:bodyPr vert="horz" wrap="square" lIns="182880" tIns="45720" rIns="1828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mbria" pitchFamily="18" charset="0"/>
                <a:cs typeface="Arial" pitchFamily="34" charset="0"/>
              </a:rPr>
              <a:t>Seeing</a:t>
            </a:r>
            <a:r>
              <a:rPr kumimoji="0" lang="en-US" altLang="ja-JP" sz="3600" b="0" i="0" u="none" strike="noStrike" cap="none" normalizeH="0" dirty="0" smtClean="0">
                <a:ln>
                  <a:noFill/>
                </a:ln>
                <a:solidFill>
                  <a:srgbClr val="FFFFFF"/>
                </a:solidFill>
                <a:effectLst/>
                <a:latin typeface="Cambria" pitchFamily="18" charset="0"/>
                <a:cs typeface="Arial" pitchFamily="34" charset="0"/>
              </a:rPr>
              <a:t> Cities </a:t>
            </a: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mbria" pitchFamily="18" charset="0"/>
                <a:cs typeface="Arial" pitchFamily="34" charset="0"/>
              </a:rPr>
              <a:t>Through Statistics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59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5057408"/>
              </p:ext>
            </p:extLst>
          </p:nvPr>
        </p:nvGraphicFramePr>
        <p:xfrm>
          <a:off x="1447800" y="1371600"/>
          <a:ext cx="6527541" cy="4427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7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9300096"/>
              </p:ext>
            </p:extLst>
          </p:nvPr>
        </p:nvGraphicFramePr>
        <p:xfrm>
          <a:off x="609600" y="1371600"/>
          <a:ext cx="7870601" cy="4699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37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268214"/>
              </p:ext>
            </p:extLst>
          </p:nvPr>
        </p:nvGraphicFramePr>
        <p:xfrm>
          <a:off x="1981200" y="1981200"/>
          <a:ext cx="5486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981200"/>
                        <a:ext cx="5486400" cy="3657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3000" y="3810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00B0F0"/>
                </a:solidFill>
              </a:rPr>
              <a:t>Jonckheere-Terpstra</a:t>
            </a:r>
            <a:r>
              <a:rPr lang="en-US" sz="4800" dirty="0" smtClean="0">
                <a:solidFill>
                  <a:srgbClr val="00B0F0"/>
                </a:solidFill>
              </a:rPr>
              <a:t>    Tests</a:t>
            </a:r>
            <a:endParaRPr lang="en-US" sz="48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838320" y="5943600"/>
                <a:ext cx="34673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τ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𝑠𝑜𝑢𝑡h</m:t>
                          </m:r>
                        </m:sub>
                      </m:sSub>
                      <m:r>
                        <a:rPr lang="en-US" i="1">
                          <a:solidFill>
                            <a:srgbClr val="00B0F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τ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𝑚𝑖𝑑𝑤𝑒𝑠𝑡</m:t>
                          </m:r>
                        </m:sub>
                      </m:sSub>
                      <m:r>
                        <a:rPr lang="en-US" i="1">
                          <a:solidFill>
                            <a:srgbClr val="00B0F0"/>
                          </a:solidFill>
                          <a:latin typeface="Cambria Math"/>
                        </a:rPr>
                        <m:t>≤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τ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𝑤𝑒𝑠𝑡</m:t>
                          </m:r>
                        </m:sub>
                      </m:sSub>
                      <m:r>
                        <a:rPr lang="en-US" i="1">
                          <a:solidFill>
                            <a:srgbClr val="00B0F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τ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𝑛𝑜𝑟𝑡h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8320" y="5943600"/>
                <a:ext cx="346735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311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502815"/>
              </p:ext>
            </p:extLst>
          </p:nvPr>
        </p:nvGraphicFramePr>
        <p:xfrm>
          <a:off x="1524000" y="1371600"/>
          <a:ext cx="5791200" cy="386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71600"/>
                        <a:ext cx="5791200" cy="3860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219200" y="5562600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J = 188.5, p-value = 1.736e-05</a:t>
            </a:r>
          </a:p>
          <a:p>
            <a:r>
              <a:rPr lang="en-US" dirty="0">
                <a:solidFill>
                  <a:srgbClr val="00B0F0"/>
                </a:solidFill>
              </a:rPr>
              <a:t>alternative hypothesis: </a:t>
            </a:r>
            <a:r>
              <a:rPr lang="en-US" dirty="0" smtClean="0">
                <a:solidFill>
                  <a:srgbClr val="00B0F0"/>
                </a:solidFill>
              </a:rPr>
              <a:t>South </a:t>
            </a:r>
            <a:r>
              <a:rPr lang="en-US" dirty="0">
                <a:solidFill>
                  <a:srgbClr val="00B0F0"/>
                </a:solidFill>
              </a:rPr>
              <a:t>&gt;</a:t>
            </a:r>
            <a:r>
              <a:rPr lang="en-US" dirty="0" smtClean="0">
                <a:solidFill>
                  <a:srgbClr val="00B0F0"/>
                </a:solidFill>
              </a:rPr>
              <a:t> Midwest &gt; West &gt; Northeast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55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25898"/>
              </p:ext>
            </p:extLst>
          </p:nvPr>
        </p:nvGraphicFramePr>
        <p:xfrm>
          <a:off x="304800" y="685800"/>
          <a:ext cx="3971925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85800"/>
                        <a:ext cx="3971925" cy="2644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243417"/>
              </p:ext>
            </p:extLst>
          </p:nvPr>
        </p:nvGraphicFramePr>
        <p:xfrm>
          <a:off x="3581400" y="3581400"/>
          <a:ext cx="3971925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Graph" r:id="rId5" imgW="5486400" imgH="3657600" progId="MtbGraph.Document.16">
                  <p:embed/>
                </p:oleObj>
              </mc:Choice>
              <mc:Fallback>
                <p:oleObj name="Graph" r:id="rId5" imgW="5486400" imgH="3657600" progId="MtbGraph.Document.16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81400"/>
                        <a:ext cx="3971925" cy="264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53000" y="1184701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B0F0"/>
                </a:solidFill>
              </a:rPr>
              <a:t>Assumptions</a:t>
            </a:r>
            <a:endParaRPr lang="en-US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7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610788315"/>
              </p:ext>
            </p:extLst>
          </p:nvPr>
        </p:nvGraphicFramePr>
        <p:xfrm>
          <a:off x="1676400" y="5862"/>
          <a:ext cx="5557837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320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53438593"/>
              </p:ext>
            </p:extLst>
          </p:nvPr>
        </p:nvGraphicFramePr>
        <p:xfrm>
          <a:off x="1075055" y="1600200"/>
          <a:ext cx="7002145" cy="408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43000" y="381000"/>
                <a:ext cx="69342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sz="4800" b="0" i="1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800" dirty="0" smtClean="0">
                    <a:solidFill>
                      <a:srgbClr val="00B0F0"/>
                    </a:solidFill>
                  </a:rPr>
                  <a:t> Regression</a:t>
                </a:r>
                <a:endParaRPr lang="en-US" sz="48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81000"/>
                <a:ext cx="6934200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16176" b="-3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14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524000"/>
            <a:ext cx="5238750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3810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00B0F0"/>
                </a:solidFill>
              </a:rPr>
              <a:t>Lowess</a:t>
            </a:r>
            <a:r>
              <a:rPr lang="en-US" sz="4800" dirty="0" smtClean="0">
                <a:solidFill>
                  <a:srgbClr val="00B0F0"/>
                </a:solidFill>
              </a:rPr>
              <a:t> Regression</a:t>
            </a:r>
            <a:endParaRPr lang="en-US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07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662281959"/>
              </p:ext>
            </p:extLst>
          </p:nvPr>
        </p:nvGraphicFramePr>
        <p:xfrm>
          <a:off x="1171575" y="1019175"/>
          <a:ext cx="6800850" cy="481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425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730924551"/>
              </p:ext>
            </p:extLst>
          </p:nvPr>
        </p:nvGraphicFramePr>
        <p:xfrm>
          <a:off x="1133475" y="1766887"/>
          <a:ext cx="6877050" cy="3324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839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4"/>
          <a:stretch/>
        </p:blipFill>
        <p:spPr bwMode="auto">
          <a:xfrm>
            <a:off x="2186354" y="1371600"/>
            <a:ext cx="5334000" cy="45300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3810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00B0F0"/>
                </a:solidFill>
              </a:rPr>
              <a:t>Lowess</a:t>
            </a:r>
            <a:r>
              <a:rPr lang="en-US" sz="4800" dirty="0" smtClean="0">
                <a:solidFill>
                  <a:srgbClr val="00B0F0"/>
                </a:solidFill>
              </a:rPr>
              <a:t> Regression</a:t>
            </a:r>
            <a:endParaRPr lang="en-US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81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265912"/>
              </p:ext>
            </p:extLst>
          </p:nvPr>
        </p:nvGraphicFramePr>
        <p:xfrm>
          <a:off x="1981200" y="1600200"/>
          <a:ext cx="54864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Graph" r:id="rId3" imgW="5486400" imgH="3657600" progId="MtbGraph.Document.16">
                  <p:embed/>
                </p:oleObj>
              </mc:Choice>
              <mc:Fallback>
                <p:oleObj name="Graph" r:id="rId3" imgW="5486400" imgH="3657600" progId="MtbGraph.Document.1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600200"/>
                        <a:ext cx="54864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610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370</Words>
  <Application>Microsoft Office PowerPoint</Application>
  <PresentationFormat>On-screen Show (4:3)</PresentationFormat>
  <Paragraphs>228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Kenyon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</cp:revision>
  <dcterms:created xsi:type="dcterms:W3CDTF">2012-12-13T21:16:57Z</dcterms:created>
  <dcterms:modified xsi:type="dcterms:W3CDTF">2012-12-14T16:28:56Z</dcterms:modified>
</cp:coreProperties>
</file>